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Fira Sans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2" Type="http://schemas.openxmlformats.org/officeDocument/2006/relationships/font" Target="fonts/FiraSans-bold.fntdata"/><Relationship Id="rId41" Type="http://schemas.openxmlformats.org/officeDocument/2006/relationships/font" Target="fonts/FiraSans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FiraSans-italic.fntdata"/><Relationship Id="rId24" Type="http://schemas.openxmlformats.org/officeDocument/2006/relationships/slide" Target="slides/slide18.xml"/><Relationship Id="rId46" Type="http://schemas.openxmlformats.org/officeDocument/2006/relationships/font" Target="fonts/Comfortaa-bold.fntdata"/><Relationship Id="rId23" Type="http://schemas.openxmlformats.org/officeDocument/2006/relationships/slide" Target="slides/slide17.xml"/><Relationship Id="rId45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252e47f7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252e47f7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8f8e524a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8f8e524a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8f8e524a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8f8e524a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8f8e524a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8f8e524a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9f91561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9f91561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9f9156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9f9156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8f8e524a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8f8e524a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9f91561e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9f91561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9f91561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9f91561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9f91561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9f91561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9f91561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9f91561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8f8e524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8f8e524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9f91561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9f91561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9f91561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9f91561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9f91561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9f91561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9f91561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9f91561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9f91561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9f91561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126fc8a2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126fc8a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9f91561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9f91561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126fc8a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126fc8a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8f8e524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8f8e524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8f8e524a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8f8e524a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8f8e524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8f8e524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f8e524a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f8e524a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8f8e524a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8f8e524a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f8e524a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f8e524a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253525" y="1229500"/>
            <a:ext cx="4147200" cy="23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581825" y="3530850"/>
            <a:ext cx="28188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77.222.58.99:5555/?key=4386873f9481e318f291d9f1923ee9e4&amp;act=fit&amp;model=tf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77.222.58.99:5555/?key=4386873f9481e318f291d9f1923ee9e4&amp;act=collaborative&amp;user_id=4221d84f95dee655ee2550260bd1737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4d3_wmtq6wlYkA8m6UEpDZqKQIejALw6?usp=shar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22EEgYX5SRSHLY_VngBpDkU17V41Tolq?usp=share_li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XKffrMymduMhdRYgmlc6M-qBjhHkqvDo?usp=share_link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jpg"/><Relationship Id="rId22" Type="http://schemas.openxmlformats.org/officeDocument/2006/relationships/image" Target="../media/image26.jpg"/><Relationship Id="rId21" Type="http://schemas.openxmlformats.org/officeDocument/2006/relationships/hyperlink" Target="https://leadersofdigital.ru/event/1109435/case/1118235/results" TargetMode="External"/><Relationship Id="rId24" Type="http://schemas.openxmlformats.org/officeDocument/2006/relationships/image" Target="../media/image33.jpg"/><Relationship Id="rId23" Type="http://schemas.openxmlformats.org/officeDocument/2006/relationships/image" Target="../media/image23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20.jpg"/><Relationship Id="rId9" Type="http://schemas.openxmlformats.org/officeDocument/2006/relationships/image" Target="../media/image42.jpg"/><Relationship Id="rId26" Type="http://schemas.openxmlformats.org/officeDocument/2006/relationships/image" Target="../media/image28.jpg"/><Relationship Id="rId25" Type="http://schemas.openxmlformats.org/officeDocument/2006/relationships/image" Target="../media/image34.jpg"/><Relationship Id="rId27" Type="http://schemas.openxmlformats.org/officeDocument/2006/relationships/image" Target="../media/image22.jpg"/><Relationship Id="rId5" Type="http://schemas.openxmlformats.org/officeDocument/2006/relationships/hyperlink" Target="https://cloud.mail.ru/public/Qa2M/FsNka12zD" TargetMode="External"/><Relationship Id="rId6" Type="http://schemas.openxmlformats.org/officeDocument/2006/relationships/hyperlink" Target="https://cloud.mail.ru/public/jtt6/NidkJwKjb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39.jpg"/><Relationship Id="rId11" Type="http://schemas.openxmlformats.org/officeDocument/2006/relationships/image" Target="../media/image38.jpg"/><Relationship Id="rId10" Type="http://schemas.openxmlformats.org/officeDocument/2006/relationships/hyperlink" Target="https://vk.com/video162975149_456239087?list=4ebe99ab90f7b31289" TargetMode="External"/><Relationship Id="rId13" Type="http://schemas.openxmlformats.org/officeDocument/2006/relationships/image" Target="../media/image35.jpg"/><Relationship Id="rId12" Type="http://schemas.openxmlformats.org/officeDocument/2006/relationships/image" Target="../media/image40.jpg"/><Relationship Id="rId15" Type="http://schemas.openxmlformats.org/officeDocument/2006/relationships/image" Target="../media/image32.jpg"/><Relationship Id="rId14" Type="http://schemas.openxmlformats.org/officeDocument/2006/relationships/hyperlink" Target="https://russia24.pro/samara-obl/293714493/" TargetMode="External"/><Relationship Id="rId17" Type="http://schemas.openxmlformats.org/officeDocument/2006/relationships/image" Target="../media/image41.jpg"/><Relationship Id="rId16" Type="http://schemas.openxmlformats.org/officeDocument/2006/relationships/image" Target="../media/image37.jpg"/><Relationship Id="rId19" Type="http://schemas.openxmlformats.org/officeDocument/2006/relationships/image" Target="../media/image24.jpg"/><Relationship Id="rId18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3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omnenko-Aleksey/VP-RS" TargetMode="External"/><Relationship Id="rId4" Type="http://schemas.openxmlformats.org/officeDocument/2006/relationships/hyperlink" Target="https://colab.research.google.com/drive/1W-vTk2H0rRgFn1-BYjZ5vqRzn20Wljqp?usp=share_l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/>
          <p:nvPr/>
        </p:nvSpPr>
        <p:spPr>
          <a:xfrm rot="10800000">
            <a:off x="4482325" y="42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5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5"/>
          <p:cNvSpPr txBox="1"/>
          <p:nvPr/>
        </p:nvSpPr>
        <p:spPr>
          <a:xfrm>
            <a:off x="388800" y="528025"/>
            <a:ext cx="4412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FFFFFF"/>
                </a:solidFill>
              </a:rPr>
              <a:t>Рекомендательная система</a:t>
            </a:r>
            <a:endParaRPr sz="19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Коллаборативная фильтрация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Content Base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Гибридная рекомендательная система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TFRS (метод 2х башен)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25"/>
          <p:cNvSpPr txBox="1"/>
          <p:nvPr/>
        </p:nvSpPr>
        <p:spPr>
          <a:xfrm>
            <a:off x="5370900" y="899525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TensorFlow Recommenders(TFRS)</a:t>
            </a:r>
            <a:endParaRPr/>
          </a:p>
        </p:txBody>
      </p:sp>
      <p:pic>
        <p:nvPicPr>
          <p:cNvPr id="92" name="Google Shape;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875" y="1286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975" y="287450"/>
            <a:ext cx="1625723" cy="54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5"/>
          <p:cNvGrpSpPr/>
          <p:nvPr/>
        </p:nvGrpSpPr>
        <p:grpSpPr>
          <a:xfrm>
            <a:off x="532800" y="2323388"/>
            <a:ext cx="4971400" cy="687838"/>
            <a:chOff x="564450" y="2399588"/>
            <a:chExt cx="4971400" cy="687838"/>
          </a:xfrm>
        </p:grpSpPr>
        <p:sp>
          <p:nvSpPr>
            <p:cNvPr id="95" name="Google Shape;95;p25"/>
            <p:cNvSpPr txBox="1"/>
            <p:nvPr/>
          </p:nvSpPr>
          <p:spPr>
            <a:xfrm>
              <a:off x="2564050" y="2502425"/>
              <a:ext cx="2971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@domnenko_a_n 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0001@list.ru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6" name="Google Shape;9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450" y="2399588"/>
              <a:ext cx="1905000" cy="590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25"/>
          <p:cNvGrpSpPr/>
          <p:nvPr/>
        </p:nvGrpSpPr>
        <p:grpSpPr>
          <a:xfrm>
            <a:off x="517800" y="3307800"/>
            <a:ext cx="3879109" cy="1558946"/>
            <a:chOff x="594000" y="3384000"/>
            <a:chExt cx="3879109" cy="1558946"/>
          </a:xfrm>
        </p:grpSpPr>
        <p:sp>
          <p:nvSpPr>
            <p:cNvPr id="98" name="Google Shape;98;p25"/>
            <p:cNvSpPr txBox="1"/>
            <p:nvPr/>
          </p:nvSpPr>
          <p:spPr>
            <a:xfrm>
              <a:off x="3304309" y="4450346"/>
              <a:ext cx="1168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Домненко 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Алексей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25"/>
            <p:cNvSpPr txBox="1"/>
            <p:nvPr/>
          </p:nvSpPr>
          <p:spPr>
            <a:xfrm>
              <a:off x="1857725" y="4450346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Хуторной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Борис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25"/>
            <p:cNvSpPr txBox="1"/>
            <p:nvPr/>
          </p:nvSpPr>
          <p:spPr>
            <a:xfrm>
              <a:off x="664119" y="4450346"/>
              <a:ext cx="963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Ярулин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Дамир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1" name="Google Shape;101;p25"/>
            <p:cNvGrpSpPr/>
            <p:nvPr/>
          </p:nvGrpSpPr>
          <p:grpSpPr>
            <a:xfrm>
              <a:off x="3336790" y="3384000"/>
              <a:ext cx="1101600" cy="1101600"/>
              <a:chOff x="3345250" y="3207800"/>
              <a:chExt cx="1101600" cy="1101600"/>
            </a:xfrm>
          </p:grpSpPr>
          <p:sp>
            <p:nvSpPr>
              <p:cNvPr id="102" name="Google Shape;102;p25"/>
              <p:cNvSpPr/>
              <p:nvPr/>
            </p:nvSpPr>
            <p:spPr>
              <a:xfrm>
                <a:off x="3345250" y="320780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3" name="Google Shape;103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14184" y="3278595"/>
                <a:ext cx="963733" cy="9600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25"/>
            <p:cNvGrpSpPr/>
            <p:nvPr/>
          </p:nvGrpSpPr>
          <p:grpSpPr>
            <a:xfrm>
              <a:off x="1954106" y="3384000"/>
              <a:ext cx="1101600" cy="1101600"/>
              <a:chOff x="1955213" y="3378780"/>
              <a:chExt cx="1101600" cy="1101600"/>
            </a:xfrm>
          </p:grpSpPr>
          <p:sp>
            <p:nvSpPr>
              <p:cNvPr id="105" name="Google Shape;105;p25"/>
              <p:cNvSpPr/>
              <p:nvPr/>
            </p:nvSpPr>
            <p:spPr>
              <a:xfrm>
                <a:off x="1955213" y="337878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6" name="Google Shape;106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024147" y="3447713"/>
                <a:ext cx="963732" cy="963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107;p25"/>
            <p:cNvGrpSpPr/>
            <p:nvPr/>
          </p:nvGrpSpPr>
          <p:grpSpPr>
            <a:xfrm>
              <a:off x="594000" y="3384000"/>
              <a:ext cx="1101600" cy="1101600"/>
              <a:chOff x="625779" y="3467377"/>
              <a:chExt cx="1101600" cy="1101600"/>
            </a:xfrm>
          </p:grpSpPr>
          <p:sp>
            <p:nvSpPr>
              <p:cNvPr id="108" name="Google Shape;108;p25"/>
              <p:cNvSpPr/>
              <p:nvPr/>
            </p:nvSpPr>
            <p:spPr>
              <a:xfrm>
                <a:off x="625779" y="3467377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" name="Google Shape;109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94179" y="3535778"/>
                <a:ext cx="964800" cy="96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0" name="Google Shape;110;p25"/>
          <p:cNvSpPr txBox="1"/>
          <p:nvPr/>
        </p:nvSpPr>
        <p:spPr>
          <a:xfrm>
            <a:off x="448650" y="2885400"/>
            <a:ext cx="40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Специализация - искусственный интеллект</a:t>
            </a:r>
            <a:endParaRPr i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REST API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599300" y="931125"/>
            <a:ext cx="8029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обучения,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http://77.222.58.99:5555/?key=4386873f9481e318f291d9f1923ee9e4&amp;act=fit&amp;model=tfrs</a:t>
            </a:r>
            <a:r>
              <a:rPr lang="ru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act=fit</a:t>
            </a:r>
            <a:r>
              <a:rPr lang="ru">
                <a:solidFill>
                  <a:schemeClr val="dk1"/>
                </a:solidFill>
              </a:rPr>
              <a:t> - режим обучения модели,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model=tfrs</a:t>
            </a:r>
            <a:r>
              <a:rPr lang="ru">
                <a:solidFill>
                  <a:schemeClr val="dk1"/>
                </a:solidFill>
              </a:rPr>
              <a:t> - обучаем модель tfrs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 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status</a:t>
            </a:r>
            <a:r>
              <a:rPr lang="ru">
                <a:solidFill>
                  <a:schemeClr val="dk1"/>
                </a:solidFill>
              </a:rPr>
              <a:t>": "OK",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message</a:t>
            </a:r>
            <a:r>
              <a:rPr lang="ru">
                <a:solidFill>
                  <a:schemeClr val="dk1"/>
                </a:solidFill>
              </a:rPr>
              <a:t>": "Data processed, execution time: 378.88s"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599300" y="397725"/>
            <a:ext cx="80295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получения рекомендаций,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http://77.222.58.99:5555/?key=4386873f9481e318f291d9f1923ee9e4&amp;act=collaborative&amp;user_id=4221d84f95dee655ee2550260bd17374</a:t>
            </a:r>
            <a:r>
              <a:rPr lang="ru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act=collaborative</a:t>
            </a:r>
            <a:r>
              <a:rPr lang="ru">
                <a:solidFill>
                  <a:schemeClr val="dk1"/>
                </a:solidFill>
              </a:rPr>
              <a:t> - режим получения коллаборативной фильтрации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user_id </a:t>
            </a:r>
            <a:r>
              <a:rPr lang="ru">
                <a:solidFill>
                  <a:schemeClr val="dk1"/>
                </a:solidFill>
              </a:rPr>
              <a:t>- идентификатор пользователя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status</a:t>
            </a:r>
            <a:r>
              <a:rPr lang="ru">
                <a:solidFill>
                  <a:schemeClr val="dk1"/>
                </a:solidFill>
              </a:rPr>
              <a:t>": "ok",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user_id</a:t>
            </a:r>
            <a:r>
              <a:rPr lang="ru">
                <a:solidFill>
                  <a:schemeClr val="dk1"/>
                </a:solidFill>
              </a:rPr>
              <a:t>": "4221d84f95dee655ee2550260bd17374",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video_id</a:t>
            </a:r>
            <a:r>
              <a:rPr lang="ru">
                <a:solidFill>
                  <a:schemeClr val="dk1"/>
                </a:solidFill>
              </a:rPr>
              <a:t>": ["119c22383be10ce32d4c96d90bb202e1", "93027557ce629e94f1d93e9c1ef92e1c", "20c383f7fe975b6986cdee173fe064a0", "af6922383ef051437901b8fbb5db80a5", "e79a76ee372bfee5b74b9b9f2d46b553", "0b1b483c9d776933e0881dde6541b022", "f4a31d5fc29fa09f57653415c140dd45", "370c4d38c6bcff9657ccbc3748777438", "90042028683dad571e8119fab15e9e82", "112e7e5e8bdc697452dba854c2b7b07e"]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/>
          <p:nvPr/>
        </p:nvSpPr>
        <p:spPr>
          <a:xfrm rot="10800000">
            <a:off x="4482325" y="-720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830775" y="240713"/>
            <a:ext cx="18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Content Base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00" y="4295520"/>
            <a:ext cx="1435402" cy="48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229" y="698500"/>
            <a:ext cx="2666071" cy="3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510625" y="545525"/>
            <a:ext cx="3916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система, основанная на 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семантическом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сходстве контента.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Область применения - похожие видео данного автора или похожие видео из указанной темы.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Принцип действия: нахождение минимального косинусного расстояния между векторами BERT для текстового описания и тегов.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49" y="3703399"/>
            <a:ext cx="2971800" cy="114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599" y="4216800"/>
            <a:ext cx="1689200" cy="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Принцип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599300" y="931125"/>
            <a:ext cx="81657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При добавлении видео из текстовых полей “</a:t>
            </a:r>
            <a:r>
              <a:rPr b="1" lang="ru">
                <a:solidFill>
                  <a:schemeClr val="dk1"/>
                </a:solidFill>
              </a:rPr>
              <a:t>fulltitle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description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tags</a:t>
            </a:r>
            <a:r>
              <a:rPr lang="ru">
                <a:solidFill>
                  <a:schemeClr val="dk1"/>
                </a:solidFill>
              </a:rPr>
              <a:t>” формируем BERT - вектора и сохраняем их в базе данных.</a:t>
            </a:r>
            <a:r>
              <a:rPr lang="ru">
                <a:solidFill>
                  <a:schemeClr val="dk1"/>
                </a:solidFill>
              </a:rPr>
              <a:t>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У запрашиваемого видео получаем текстовое описание, по которому получаем вектор из базы данных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запрашиваемого видео</a:t>
            </a:r>
            <a:r>
              <a:rPr lang="ru">
                <a:solidFill>
                  <a:schemeClr val="dk1"/>
                </a:solidFill>
              </a:rPr>
              <a:t> - находим все видео автора данного канала и получаем для них вектора из базы данных.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нашего вектора - находим ближайших соседей.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Получаем по векторам id рекомендованных видео и отображаем пользователю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Схема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1033225"/>
            <a:ext cx="6656825" cy="3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Тестируем наш концепт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99300" y="931125"/>
            <a:ext cx="8165700" cy="3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концепции: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https://colab.research.google.com/drive/14d3_wmtq6wlYkA8m6UEpDZqKQIejALw6?usp=share_link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1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14 | Говорящая птица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потрясающих серий | Мультфильмы для детей😃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9 | Детектив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в 23:45 | Моя супербывшая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невероятных открытий | Мультфильмы для детей 2020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Папины дочки | Сезон 8 | Серия 164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артистичных серий | Мультфильмы для детей 👨🌂🎭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Восьмидесятые | Серия 72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Молодежка | Сезон 1 | Серия 13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| Серия 71 - 75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23 | Снежные горки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599300" y="397725"/>
            <a:ext cx="8165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2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DJ Smash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на майские — лишь для тебя!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МастерШеф. Дети: новое испытание на 15 минут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Принц Сибири: девушки в предвкушении!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Все против Макеева | Молодежка Лёд и пламя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Молодёжка: Антипова посадят в тюрьму?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Макса +100500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Ингеборги Дапкунайте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Андрея Рожкова | Слава Богу, ты пришёл!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Побег идёт не по плану | Мамы чемпионов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AMORE - Детский хор Светлакова | Слава Богу, ты пришел!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/>
        </p:nvSpPr>
        <p:spPr>
          <a:xfrm>
            <a:off x="599300" y="397725"/>
            <a:ext cx="81657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3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Пасха уже тут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В поиске рюкзака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День рождения Бульки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Лучшие зимние приключения! ❄️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Расти-механик | Ночные огни Расти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44 котёнка | Кис-кис-мобиль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Щенки и котята-шалуны 🐱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Скрипка Эммы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Поход с друзьями 🔥|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Лучший пожарник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Самый лучший день! - часть 3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212121"/>
                </a:solidFill>
                <a:highlight>
                  <a:srgbClr val="FFFFFF"/>
                </a:highlight>
              </a:rPr>
              <a:t>Вывод:</a:t>
            </a:r>
            <a:b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  <a:t>Построение рекомендательной системы основанной на семантическом сходстве контента на основе сравнения близости векторов BERT даёт очень хорошие результаты, которые по качеству опережают подобные решения, основанные на TF IDF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675497" y="3545518"/>
            <a:ext cx="710586" cy="710586"/>
          </a:xfrm>
          <a:custGeom>
            <a:rect b="b" l="l" r="r" t="t"/>
            <a:pathLst>
              <a:path extrusionOk="0" h="21600" w="2160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 rot="10800000">
            <a:off x="4482325" y="-720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00" y="416220"/>
            <a:ext cx="1435402" cy="48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510625" y="966925"/>
            <a:ext cx="391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Поиск на основе </a:t>
            </a:r>
            <a:b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векторов полученных с выхода “pooled_output”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нейросети BERT</a:t>
            </a:r>
            <a:r>
              <a:rPr lang="ru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50" y="2854050"/>
            <a:ext cx="3401401" cy="1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975" y="1243550"/>
            <a:ext cx="3568525" cy="2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Принцип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599300" y="931125"/>
            <a:ext cx="81657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При добавлении видео из текстовых полей создаём векторное представление BERT - для предложений и n-грамм и </a:t>
            </a:r>
            <a:r>
              <a:rPr lang="ru">
                <a:solidFill>
                  <a:schemeClr val="dk1"/>
                </a:solidFill>
              </a:rPr>
              <a:t>сохраняем</a:t>
            </a:r>
            <a:r>
              <a:rPr lang="ru">
                <a:solidFill>
                  <a:schemeClr val="dk1"/>
                </a:solidFill>
              </a:rPr>
              <a:t> их в базе данных.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Текстовый запрос переводим в векторное представление.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Находим ближайших соседей вектора текстового запроса.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Выводим результат.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Масштабируемость решения - в дальнейшем можно добавлять дополнительные факторы, такие как количество просмотров, количество лайков, старое или новое видео, траст канала и др. Т.е. создать целую поисковую систему, аналог Гугла или Яндекса, но для видео.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Актуальность задачи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599300" y="1007288"/>
            <a:ext cx="699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3"/>
              </a:solidFill>
            </a:endParaRPr>
          </a:p>
        </p:txBody>
      </p:sp>
      <p:grpSp>
        <p:nvGrpSpPr>
          <p:cNvPr id="117" name="Google Shape;117;p26"/>
          <p:cNvGrpSpPr/>
          <p:nvPr/>
        </p:nvGrpSpPr>
        <p:grpSpPr>
          <a:xfrm>
            <a:off x="552000" y="1015388"/>
            <a:ext cx="7984550" cy="489725"/>
            <a:chOff x="552000" y="2462275"/>
            <a:chExt cx="7984550" cy="489725"/>
          </a:xfrm>
        </p:grpSpPr>
        <p:sp>
          <p:nvSpPr>
            <p:cNvPr id="118" name="Google Shape;118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40%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установок в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Google Play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выполнено на основе РС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552000" y="1743994"/>
            <a:ext cx="7984550" cy="489725"/>
            <a:chOff x="552000" y="2462275"/>
            <a:chExt cx="7984550" cy="489725"/>
          </a:xfrm>
        </p:grpSpPr>
        <p:sp>
          <p:nvSpPr>
            <p:cNvPr id="121" name="Google Shape;121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60%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времени просмотра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Youtube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приходиться на рекомендации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oogle Shape;123;p26"/>
          <p:cNvGrpSpPr/>
          <p:nvPr/>
        </p:nvGrpSpPr>
        <p:grpSpPr>
          <a:xfrm>
            <a:off x="552000" y="2472600"/>
            <a:ext cx="7984550" cy="489725"/>
            <a:chOff x="552000" y="2462275"/>
            <a:chExt cx="7984550" cy="489725"/>
          </a:xfrm>
        </p:grpSpPr>
        <p:sp>
          <p:nvSpPr>
            <p:cNvPr id="124" name="Google Shape;124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покупок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Amazon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6" name="Google Shape;126;p26"/>
          <p:cNvGrpSpPr/>
          <p:nvPr/>
        </p:nvGrpSpPr>
        <p:grpSpPr>
          <a:xfrm>
            <a:off x="552000" y="3201206"/>
            <a:ext cx="7984550" cy="489725"/>
            <a:chOff x="552000" y="2462275"/>
            <a:chExt cx="7984550" cy="489725"/>
          </a:xfrm>
        </p:grpSpPr>
        <p:sp>
          <p:nvSpPr>
            <p:cNvPr id="127" name="Google Shape;127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того, что люди смотрят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Netflix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9" name="Google Shape;129;p26"/>
          <p:cNvGrpSpPr/>
          <p:nvPr/>
        </p:nvGrpSpPr>
        <p:grpSpPr>
          <a:xfrm>
            <a:off x="552000" y="3929825"/>
            <a:ext cx="8225450" cy="489713"/>
            <a:chOff x="552000" y="2462288"/>
            <a:chExt cx="8225450" cy="489713"/>
          </a:xfrm>
        </p:grpSpPr>
        <p:sp>
          <p:nvSpPr>
            <p:cNvPr id="130" name="Google Shape;130;p26"/>
            <p:cNvSpPr txBox="1"/>
            <p:nvPr/>
          </p:nvSpPr>
          <p:spPr>
            <a:xfrm>
              <a:off x="1373750" y="2462288"/>
              <a:ext cx="74037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r>
                <a:rPr lang="ru" sz="1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рекомендательных систем использует ИМ Digitec Galaxus (Швейцария)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Тестируем концепт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599300" y="931125"/>
            <a:ext cx="81657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концепции:</a:t>
            </a:r>
            <a:br>
              <a:rPr lang="ru">
                <a:solidFill>
                  <a:schemeClr val="dk1"/>
                </a:solidFill>
              </a:rPr>
            </a:b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https://colab.research.google.com/drive/122EEgYX5SRSHLY_VngBpDkU17V41Tolq?usp=share_link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Примеры (ограниченная база), с вхождением ключевых слов: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ИСКОМАЯ ФРАЗА: "Маша и медведь"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Спи, моя радость, усни! (Серия 62)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Нынче все наоборот🔁 (Серия 38)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Песня “Сладкая жизнь” (Сладкая жизнь)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🤡 Детский Праздник! 👧🏻👶🧒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💥 НОВАЯ СЕРИЯ! 💥Кушать подано😋🪴 Коллекция мультиков для детей про Машу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Следы невиданных зверей🐾 (Серия 4)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"Новогодняя песенка" (Раз, два, три! Елочка, гори!)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Медведь. Ловись рыбка. Какие замечательные червячки!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(Masha and The Bear) - Маша плюс каша (17 Серия)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(Masha and The Bear) - Следы невиданных зверей (4 Серия)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/>
        </p:nvSpPr>
        <p:spPr>
          <a:xfrm>
            <a:off x="599300" y="550125"/>
            <a:ext cx="81657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LSI фразы (без вхождением ключевых слов):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ИСКОМАЯ ФРАЗА: "Детские мультфильмы"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За чайником | Серия 95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Потерянный динозавр | Новая Серия 121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Варенье в подвале | Серия 5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Жихарка | русский мультфильм | дети видео | мультфильмы | Zhikharka | Moral Stories | Kids Cartoon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Малышарики - Магнитик - серия 50 - обучающие мультфильмы для малышей 0-4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▶️ Во имя любви - Мелодрама | Фильмы и сериалы - Русские мелодрамы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Охраняем сон БЕБИ БОН! – Весёлые игры Как Мама с Baby Born. Смешные видео куклы для девочек.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Буба и неуловимый Мяч ⚽ Смешной мультфильм ⚽ Классные Мультики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Чуддики | В Кинотеатре ... | Смешные мультики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Буба - Гость - Серия 51 - Мультфильм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12121"/>
                </a:solidFill>
                <a:highlight>
                  <a:srgbClr val="FFFFFF"/>
                </a:highlight>
              </a:rPr>
              <a:t>Выводы:</a:t>
            </a:r>
            <a:b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  <a:t>В отличии от поиска по вхождению ключевых фраз - нейросетевой поиск хорошо справляется с LSI фразами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539" y="0"/>
            <a:ext cx="7722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/>
          <p:nvPr/>
        </p:nvSpPr>
        <p:spPr>
          <a:xfrm>
            <a:off x="-6736850" y="0"/>
            <a:ext cx="13551050" cy="5143500"/>
          </a:xfrm>
          <a:prstGeom prst="flowChartOnlineStorag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/>
        </p:nvSpPr>
        <p:spPr>
          <a:xfrm>
            <a:off x="510625" y="966925"/>
            <a:ext cx="391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холодного старта.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“Холодный старт”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 проблемы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599300" y="384325"/>
            <a:ext cx="78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Рекомендательная система для холодного старта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99300" y="931125"/>
            <a:ext cx="8165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концепции:</a:t>
            </a:r>
            <a:br>
              <a:rPr lang="ru">
                <a:solidFill>
                  <a:schemeClr val="dk1"/>
                </a:solidFill>
              </a:rPr>
            </a:b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https://colab.research.google.com/drive/1XKffrMymduMhdRYgmlc6M-qBjhHkqvDo?usp=share_link</a:t>
            </a:r>
            <a:r>
              <a:rPr lang="ru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нового пользователя: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выбираем новые видео за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указанный период;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находим 1000 самых популярных;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10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автора видео.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Проблема </a:t>
            </a:r>
            <a:r>
              <a:rPr b="1" lang="ru">
                <a:solidFill>
                  <a:schemeClr val="dk1"/>
                </a:solidFill>
              </a:rPr>
              <a:t>предвзятости по популярности </a:t>
            </a:r>
            <a:r>
              <a:rPr lang="ru">
                <a:solidFill>
                  <a:schemeClr val="dk1"/>
                </a:solidFill>
              </a:rPr>
              <a:t>-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тяжело раскрутиться новому автору. Решаем: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получаем 1000 последних видео;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25" y="1640950"/>
            <a:ext cx="3323550" cy="32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-1609687"/>
            <a:ext cx="12139248" cy="76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510625" y="966925"/>
            <a:ext cx="391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 решения: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0" y="0"/>
            <a:ext cx="5198700" cy="51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/>
          <p:nvPr/>
        </p:nvSpPr>
        <p:spPr>
          <a:xfrm>
            <a:off x="-369350" y="-1845175"/>
            <a:ext cx="3160500" cy="75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392200" y="662125"/>
            <a:ext cx="4419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Масштабируемость: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развиваем модель на основе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добавляем новые признаки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усложняем башни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 ансамблевых моделей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делаем кросс нейронные сети (CDN) с оптимизацией по нескольким параметрам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федеративных рекомендательных систем,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основе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 Lite,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часть вычислений переноситься на устройство пользователя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609775" y="369475"/>
            <a:ext cx="81732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</a:t>
            </a: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обеды в хакатонах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 побед, в том числе 2 - общероссийских финала “Цифрового прорыва”, </a:t>
            </a:r>
            <a:b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1 - международный конкурс “Лидеры Цифровой Трансформации”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888" y="4011923"/>
            <a:ext cx="559374" cy="76046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/>
          <p:nvPr/>
        </p:nvSpPr>
        <p:spPr>
          <a:xfrm>
            <a:off x="1557625" y="2308650"/>
            <a:ext cx="290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Победа в первом окружном хакатоне конкурса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«Цифровой прорыв 2022» 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"Помоги роботам построить маршрут",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"Команда УИИ", 3 место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712" y="3997363"/>
            <a:ext cx="559375" cy="7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6337525" y="4011925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Региональный этап "Цифровой Прорыв 2019".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"Прометей" - победа, выход в финал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https://cloud.mail.ru/public/Qa2M/FsNka12zD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6285963" y="2393938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Северокавказский хаб "Цифровой прорыв 2020"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"Союз", 2 место.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https://cloud.mail.ru/public/jtt6/NidkJwKjb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899" y="2285838"/>
            <a:ext cx="559375" cy="769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724" y="2285836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9549" y="2285825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3" name="Google Shape;323;p49"/>
          <p:cNvSpPr txBox="1"/>
          <p:nvPr/>
        </p:nvSpPr>
        <p:spPr>
          <a:xfrm>
            <a:off x="6337650" y="3264788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2020"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 от Газпром-медиа. Команда "Союз",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https://vk.com/video162975149_456239087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22973" y="3150365"/>
            <a:ext cx="559374" cy="7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25398" y="3140882"/>
            <a:ext cx="559376" cy="77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7823" y="3150312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 txBox="1"/>
          <p:nvPr/>
        </p:nvSpPr>
        <p:spPr>
          <a:xfrm>
            <a:off x="6262425" y="1543863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место в полуфинале «Цифрового Прорыва 2021»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Креативные индустрии. Коммуникации и контент.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https://russia24.pro/samara-obl/293714493/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23900" y="1447532"/>
            <a:ext cx="559370" cy="7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36725" y="1443187"/>
            <a:ext cx="559373" cy="769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9581" y="1455548"/>
            <a:ext cx="559370" cy="76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49550" y="3998725"/>
            <a:ext cx="530210" cy="7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1557625" y="3209025"/>
            <a:ext cx="275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2021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направление - "искусственный интеллект", 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УИИ", 3 место.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175" y="3105862"/>
            <a:ext cx="559376" cy="7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19400" y="3101501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1518125" y="4053125"/>
            <a:ext cx="309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2021"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Кейс Росатома, "Команда УИИ",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" u="sng">
                <a:solidFill>
                  <a:schemeClr val="accent3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https://leadersofdigital.ru/event/1109435/case/1118235/results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81175" y="3945625"/>
            <a:ext cx="559376" cy="76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99650" y="3945616"/>
            <a:ext cx="559376" cy="7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9399" y="225737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81177" y="225882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9399" y="1455529"/>
            <a:ext cx="559375" cy="7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0221" y="1455525"/>
            <a:ext cx="559376" cy="745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1532638" y="1612888"/>
            <a:ext cx="28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2022</a:t>
            </a:r>
            <a:endParaRPr b="1"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 - </a:t>
            </a:r>
            <a:r>
              <a:rPr lang="ru" sz="800">
                <a:solidFill>
                  <a:srgbClr val="222222"/>
                </a:solidFill>
                <a:highlight>
                  <a:srgbClr val="FFFFFF"/>
                </a:highlight>
              </a:rPr>
              <a:t>Вошли в десятку лучших команд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5" y="648175"/>
            <a:ext cx="5086606" cy="38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465" y="648175"/>
            <a:ext cx="2477184" cy="185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64" y="2812704"/>
            <a:ext cx="2477186" cy="1650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464" y="3887857"/>
            <a:ext cx="1020804" cy="575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/>
        </p:nvSpPr>
        <p:spPr>
          <a:xfrm>
            <a:off x="671750" y="5379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Анализ существующих подходов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599300" y="1007325"/>
            <a:ext cx="80295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Рекомендательные системы обычно делятся на 3 основных подхода: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основанные на содержании;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совместная фильтрация;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гибридные рекомендательные системы;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Существуют исследования методов рекомендаций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(3. </a:t>
            </a:r>
            <a:r>
              <a:rPr b="1" lang="ru" sz="1300">
                <a:solidFill>
                  <a:schemeClr val="accent3"/>
                </a:solidFill>
              </a:rPr>
              <a:t>Recommender Systems Handbook,</a:t>
            </a:r>
            <a:r>
              <a:rPr lang="ru" sz="1300">
                <a:solidFill>
                  <a:schemeClr val="accent3"/>
                </a:solidFill>
              </a:rPr>
              <a:t> стр. 37 - 227):</a:t>
            </a:r>
            <a:endParaRPr sz="1300">
              <a:solidFill>
                <a:schemeClr val="accent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Комплексное обследование по соседству.</a:t>
            </a:r>
            <a:r>
              <a:rPr lang="ru" sz="1300">
                <a:solidFill>
                  <a:schemeClr val="dk1"/>
                </a:solidFill>
              </a:rPr>
              <a:t>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Xia Ning, Christian Desrosiers, and George Karypis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Достижения в совместной фильтрации</a:t>
            </a:r>
            <a:r>
              <a:rPr lang="ru" sz="1300">
                <a:solidFill>
                  <a:schemeClr val="dk1"/>
                </a:solidFill>
              </a:rPr>
              <a:t>.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Yehuda Koren and Robert Bell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Семантически-осведомленные рекомендательные системы на основе контента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Marco de Gemmis, Pasquale Lops, Cataldo Musto,Fedelucio Narducci, and Giovanni Semeraro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27525" y="2156550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599300" y="438750"/>
            <a:ext cx="81657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Рекомендательные системы на основе ограничений </a:t>
            </a:r>
            <a:r>
              <a:rPr lang="ru" sz="1300">
                <a:solidFill>
                  <a:schemeClr val="dk1"/>
                </a:solidFill>
              </a:rPr>
              <a:t>(рекомендации на знаниях)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Alexander Felfernig, Gerhard Friedrich, Dietmar Jannach, and Markus Zanker</a:t>
            </a:r>
            <a:br>
              <a:rPr lang="ru" sz="1300">
                <a:solidFill>
                  <a:srgbClr val="5D00F5"/>
                </a:solidFill>
              </a:rPr>
            </a:br>
            <a:endParaRPr b="1"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Контекстно-зависимые рекомендательные системы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Gediminas Adomavicius and Alexander Tuzhilin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Методы интеллектуального анализа данных для рекомендательных систем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Авторы: Xavier Amatriain and Josep M. Pujol «Нетривиальное извлечение значимой информации из больших объемов данных автоматическими или полуавтоматическими средствами».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          </a:t>
            </a:r>
            <a:r>
              <a:rPr lang="ru" sz="1300">
                <a:solidFill>
                  <a:schemeClr val="accent3"/>
                </a:solidFill>
              </a:rPr>
              <a:t>Авторы книги "</a:t>
            </a:r>
            <a:r>
              <a:rPr b="1" lang="ru" sz="1300">
                <a:solidFill>
                  <a:schemeClr val="accent3"/>
                </a:solidFill>
              </a:rPr>
              <a:t>Introduction to Recommender Systems Handbook</a:t>
            </a:r>
            <a:r>
              <a:rPr lang="ru" sz="1300">
                <a:solidFill>
                  <a:schemeClr val="accent3"/>
                </a:solidFill>
              </a:rPr>
              <a:t>" (4)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         описывают такие технологии рекомендательных систем</a:t>
            </a:r>
            <a:endParaRPr sz="1300"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Совместная фильтрация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Демографическая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Основанная на знаниях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Рекомендации сообщества</a:t>
            </a:r>
            <a:endParaRPr i="1"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Гибридные рекомендательные системы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9925" y="2788625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597600" y="385200"/>
            <a:ext cx="78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Выбор фремворка рекомендательной системы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717600" y="1080000"/>
            <a:ext cx="8163000" cy="13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Коллаборативная фильтрация</a:t>
            </a:r>
            <a:r>
              <a:rPr i="1" lang="ru" sz="1300">
                <a:solidFill>
                  <a:schemeClr val="dk1"/>
                </a:solidFill>
              </a:rPr>
              <a:t>.</a:t>
            </a:r>
            <a:r>
              <a:rPr lang="ru" sz="1300">
                <a:solidFill>
                  <a:schemeClr val="dk1"/>
                </a:solidFill>
              </a:rPr>
              <a:t>может быть реализована следующими фреймворками: Surprise, </a:t>
            </a:r>
            <a:r>
              <a:rPr lang="ru" sz="1300"/>
              <a:t>TFRS;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FastAi; LightFM; TF Agents Bandits Library и др.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Почему TFRS?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234425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Скорость работы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Новый алгоритм кластеризации “ScaNN”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717599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996156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Идеальна для видео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Высоконагруженные системы, доп. фичи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6591538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Хорошие результаты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На основе TFRS - RS Google Play, Youtube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1234425" y="3303725"/>
            <a:ext cx="222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Хорошая документация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Учебные материалы,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примеры, видео уроки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3996156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Разработка tensorflow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Известный бренд, передовые подходы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6591538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Масштабирование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От простых решений до академ. исследований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717599" y="3546266"/>
            <a:ext cx="360018" cy="360018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35016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61134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3501600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6113403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latin typeface="Roboto"/>
                <a:ea typeface="Roboto"/>
                <a:cs typeface="Roboto"/>
                <a:sym typeface="Roboto"/>
              </a:rPr>
              <a:t>TFRS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60000" y="1080000"/>
            <a:ext cx="39804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 2х башен: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43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225" y="2318875"/>
            <a:ext cx="3980400" cy="233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4648200" y="1080000"/>
            <a:ext cx="39804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 (Scalable Nearest Neighbors) 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масштабируемые ближайшие соседи. Алгоритм приближённого поиска ближайших соседей разработан в 2020 году.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3600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запросов;</a:t>
            </a:r>
            <a:r>
              <a:rPr lang="ru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левая башня -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embadding пользователя</a:t>
            </a:r>
            <a:endParaRPr sz="1000"/>
          </a:p>
        </p:txBody>
      </p:sp>
      <p:sp>
        <p:nvSpPr>
          <p:cNvPr id="173" name="Google Shape;173;p30"/>
          <p:cNvSpPr txBox="1"/>
          <p:nvPr/>
        </p:nvSpPr>
        <p:spPr>
          <a:xfrm>
            <a:off x="26565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кандидатов;</a:t>
            </a:r>
            <a:br>
              <a:rPr lang="ru" sz="1000"/>
            </a:br>
            <a:r>
              <a:rPr lang="ru" sz="1000"/>
              <a:t> правая башня - embadding видео</a:t>
            </a:r>
            <a:endParaRPr sz="1000"/>
          </a:p>
        </p:txBody>
      </p:sp>
      <p:sp>
        <p:nvSpPr>
          <p:cNvPr id="174" name="Google Shape;174;p30"/>
          <p:cNvSpPr txBox="1"/>
          <p:nvPr/>
        </p:nvSpPr>
        <p:spPr>
          <a:xfrm>
            <a:off x="1559750" y="1383650"/>
            <a:ext cx="183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/>
              <a:t>Выход модели</a:t>
            </a:r>
            <a:br>
              <a:rPr b="1" lang="ru" sz="1000"/>
            </a:br>
            <a:r>
              <a:rPr b="1" lang="ru" sz="1000"/>
              <a:t>Подаём </a:t>
            </a:r>
            <a:r>
              <a:rPr lang="ru" sz="1000"/>
              <a:t>embadding -  "пользователь - видео"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Данные. Предварительный анализ и обработка.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99300" y="1007325"/>
            <a:ext cx="80295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Используем предоставленный датасет </a:t>
            </a:r>
            <a:r>
              <a:rPr lang="ru">
                <a:solidFill>
                  <a:schemeClr val="dk1"/>
                </a:solidFill>
              </a:rPr>
              <a:t>“video_dataset.csv”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</a:rPr>
              <a:t>размещённый</a:t>
            </a:r>
            <a:r>
              <a:rPr lang="ru">
                <a:solidFill>
                  <a:schemeClr val="dk1"/>
                </a:solidFill>
              </a:rPr>
              <a:t> на сайте конкурса.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Пустых значений - нет, дубликатов - нет, однако поведенческие факторы - </a:t>
            </a:r>
            <a:r>
              <a:rPr lang="ru">
                <a:solidFill>
                  <a:schemeClr val="dk1"/>
                </a:solidFill>
              </a:rPr>
              <a:t>оставляют</a:t>
            </a:r>
            <a:r>
              <a:rPr lang="ru">
                <a:solidFill>
                  <a:schemeClr val="dk1"/>
                </a:solidFill>
              </a:rPr>
              <a:t> желать лучшего: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видим очень ограниченную группу фанатов, большинство же пользователей - не задерживаются на сайте. Проблема известная, называется </a:t>
            </a:r>
            <a:r>
              <a:rPr b="1" lang="ru">
                <a:solidFill>
                  <a:schemeClr val="dk1"/>
                </a:solidFill>
              </a:rPr>
              <a:t>предвзятость по популярности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400" y="1779875"/>
            <a:ext cx="2450425" cy="23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75" y="1653175"/>
            <a:ext cx="2524975" cy="2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Решение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361300" y="854925"/>
            <a:ext cx="7992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Полная реализация системы: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3"/>
              </a:rPr>
              <a:t>https://github.com/Domnenko-Aleksey/VP-RS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                          </a:t>
            </a:r>
            <a:r>
              <a:rPr lang="ru" sz="1300" u="sng">
                <a:solidFill>
                  <a:schemeClr val="hlink"/>
                </a:solidFill>
                <a:hlinkClick r:id="rId4"/>
              </a:rPr>
              <a:t>https://colab.research.google.com/drive/1W-vTk2H0rRgFn1-BYjZ5vqRzn20Wljqp?usp=share_link</a:t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189" name="Google Shape;189;p32"/>
          <p:cNvGrpSpPr/>
          <p:nvPr/>
        </p:nvGrpSpPr>
        <p:grpSpPr>
          <a:xfrm>
            <a:off x="721435" y="923068"/>
            <a:ext cx="572556" cy="572556"/>
            <a:chOff x="1190625" y="238125"/>
            <a:chExt cx="5186200" cy="5186200"/>
          </a:xfrm>
        </p:grpSpPr>
        <p:sp>
          <p:nvSpPr>
            <p:cNvPr id="190" name="Google Shape;190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32"/>
          <p:cNvGrpSpPr/>
          <p:nvPr/>
        </p:nvGrpSpPr>
        <p:grpSpPr>
          <a:xfrm>
            <a:off x="721435" y="1633200"/>
            <a:ext cx="572556" cy="572556"/>
            <a:chOff x="721435" y="1785600"/>
            <a:chExt cx="572556" cy="572556"/>
          </a:xfrm>
        </p:grpSpPr>
        <p:sp>
          <p:nvSpPr>
            <p:cNvPr id="193" name="Google Shape;193;p32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2"/>
          <p:cNvSpPr txBox="1"/>
          <p:nvPr/>
        </p:nvSpPr>
        <p:spPr>
          <a:xfrm>
            <a:off x="721425" y="2338250"/>
            <a:ext cx="727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Решение готово и развёрнуто на сервере для теста, данные взяты с сайта конкурса,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Технические данные: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Строк данных:                                                                1 501 738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Обучающая выборка:                                                   10 000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Тестовая выборка:                                                         2 000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Топ популярных видео для рекомендаций:           1 000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Размер сжатого признакового пространства:      64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Эпох обучения:                                                                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обучения на CPU, 8 ядер (без GPU):             ~ 6 минут 30 секунд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выдачи рекомендации:                                   0,003 (GPU) / 0.49 (CPU) секунды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5" y="1340550"/>
            <a:ext cx="5426650" cy="336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45" y="2107700"/>
            <a:ext cx="3718430" cy="25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600" y="1185625"/>
            <a:ext cx="3457775" cy="92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599300" y="384325"/>
            <a:ext cx="8520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Обучение модели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400">
                <a:latin typeface="Arial"/>
                <a:ea typeface="Arial"/>
                <a:cs typeface="Arial"/>
                <a:sym typeface="Arial"/>
              </a:rPr>
              <a:t>Белым цветом - данные полученные в колабе, черный - решение, развёрнутое на на сервере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Technology Infographics by Slidesgo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DDAD5"/>
      </a:accent1>
      <a:accent2>
        <a:srgbClr val="43C0E2"/>
      </a:accent2>
      <a:accent3>
        <a:srgbClr val="4A86E8"/>
      </a:accent3>
      <a:accent4>
        <a:srgbClr val="5767E0"/>
      </a:accent4>
      <a:accent5>
        <a:srgbClr val="5838D7"/>
      </a:accent5>
      <a:accent6>
        <a:srgbClr val="2DDAD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